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1"/>
  </p:notesMasterIdLst>
  <p:sldIdLst>
    <p:sldId id="256" r:id="rId5"/>
    <p:sldId id="257" r:id="rId6"/>
    <p:sldId id="264" r:id="rId7"/>
    <p:sldId id="282" r:id="rId8"/>
    <p:sldId id="258" r:id="rId9"/>
    <p:sldId id="3858" r:id="rId10"/>
    <p:sldId id="3863" r:id="rId11"/>
    <p:sldId id="3865" r:id="rId12"/>
    <p:sldId id="3864" r:id="rId13"/>
    <p:sldId id="3846" r:id="rId14"/>
    <p:sldId id="295" r:id="rId15"/>
    <p:sldId id="3860" r:id="rId16"/>
    <p:sldId id="3859" r:id="rId17"/>
    <p:sldId id="3861" r:id="rId18"/>
    <p:sldId id="3855" r:id="rId19"/>
    <p:sldId id="259" r:id="rId20"/>
    <p:sldId id="276" r:id="rId21"/>
    <p:sldId id="3844" r:id="rId22"/>
    <p:sldId id="3845" r:id="rId23"/>
    <p:sldId id="3856" r:id="rId24"/>
    <p:sldId id="3849" r:id="rId25"/>
    <p:sldId id="3847" r:id="rId26"/>
    <p:sldId id="3857" r:id="rId27"/>
    <p:sldId id="3850" r:id="rId28"/>
    <p:sldId id="3852" r:id="rId29"/>
    <p:sldId id="383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4" name="Ojezua, Lami" initials="OL" lastIdx="2" clrIdx="3">
    <p:extLst>
      <p:ext uri="{19B8F6BF-5375-455C-9EA6-DF929625EA0E}">
        <p15:presenceInfo xmlns:p15="http://schemas.microsoft.com/office/powerpoint/2012/main" userId="S-1-5-21-314122457-743516510-1361462980-69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8" d="100"/>
          <a:sy n="18" d="100"/>
        </p:scale>
        <p:origin x="28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>
            <a:buNone/>
          </a:pPr>
          <a:r>
            <a:rPr lang="en-US" b="0" i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gm:t>
    </dgm:pt>
    <dgm:pt modelId="{0F6BA1FB-59E5-4F16-A7B4-1533BB1F09E4}">
      <dgm:prSet/>
      <dgm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gm:t>
    </dgm:pt>
    <dgm:pt modelId="{1D096F01-AEA8-401D-8348-98E9A81F3CE0}">
      <dgm:prSet/>
      <dgm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gm:t>
    </dgm:pt>
    <dgm:pt modelId="{DE16CBB4-D3F4-44AD-8379-3A5D78B889D5}">
      <dgm:prSet/>
      <dgm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gm:t>
    </dgm:pt>
    <dgm:pt modelId="{F7B81412-5EAE-488C-9259-0FA0EB0F090B}">
      <dgm:prSet/>
      <dgm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>
            <a:buNone/>
          </a:pPr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 custLinFactNeighborX="-906" custLinFactNeighborY="346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61721-7C2C-4A79-B878-44F3018FFC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D8D9F0-5EA9-416A-BC6F-371703DCB2BB}">
      <dgm:prSet phldrT="[Text]"/>
      <dgm:spPr/>
      <dgm:t>
        <a:bodyPr/>
        <a:lstStyle/>
        <a:p>
          <a:r>
            <a:rPr lang="en-US" dirty="0"/>
            <a:t>What progress has been made towards the priorities identified in our Strategic Plan? What evidence/data do we have?</a:t>
          </a:r>
        </a:p>
      </dgm:t>
    </dgm:pt>
    <dgm:pt modelId="{F04CC161-7796-4590-A4F7-0554A7980E00}" type="parTrans" cxnId="{D66810A5-B7AA-4EB9-8B01-6BBCC3A969E4}">
      <dgm:prSet/>
      <dgm:spPr/>
      <dgm:t>
        <a:bodyPr/>
        <a:lstStyle/>
        <a:p>
          <a:endParaRPr lang="en-US"/>
        </a:p>
      </dgm:t>
    </dgm:pt>
    <dgm:pt modelId="{74C54E56-029E-4673-90E3-F18B56E5C717}" type="sibTrans" cxnId="{D66810A5-B7AA-4EB9-8B01-6BBCC3A969E4}">
      <dgm:prSet/>
      <dgm:spPr/>
      <dgm:t>
        <a:bodyPr/>
        <a:lstStyle/>
        <a:p>
          <a:endParaRPr lang="en-US"/>
        </a:p>
      </dgm:t>
    </dgm:pt>
    <dgm:pt modelId="{7D8DE8F9-4037-42E2-ABA2-A8CF78EDF0C0}">
      <dgm:prSet phldrT="[Text]" phldr="1"/>
      <dgm:spPr/>
      <dgm:t>
        <a:bodyPr/>
        <a:lstStyle/>
        <a:p>
          <a:endParaRPr lang="en-US"/>
        </a:p>
      </dgm:t>
    </dgm:pt>
    <dgm:pt modelId="{C00BA478-F7EF-4ABA-92DA-E21119F821FF}" type="parTrans" cxnId="{B1AD958D-312C-4C81-BF7A-57725718AB23}">
      <dgm:prSet/>
      <dgm:spPr/>
      <dgm:t>
        <a:bodyPr/>
        <a:lstStyle/>
        <a:p>
          <a:endParaRPr lang="en-US"/>
        </a:p>
      </dgm:t>
    </dgm:pt>
    <dgm:pt modelId="{C4969F15-0CB7-4674-8729-4D79E41EFDA7}" type="sibTrans" cxnId="{B1AD958D-312C-4C81-BF7A-57725718AB23}">
      <dgm:prSet/>
      <dgm:spPr/>
      <dgm:t>
        <a:bodyPr/>
        <a:lstStyle/>
        <a:p>
          <a:endParaRPr lang="en-US"/>
        </a:p>
      </dgm:t>
    </dgm:pt>
    <dgm:pt modelId="{7B5E9A1F-117F-4191-BC8F-A7005E62DE23}">
      <dgm:prSet phldrT="[Text]" phldr="1"/>
      <dgm:spPr/>
      <dgm:t>
        <a:bodyPr/>
        <a:lstStyle/>
        <a:p>
          <a:endParaRPr lang="en-US"/>
        </a:p>
      </dgm:t>
    </dgm:pt>
    <dgm:pt modelId="{26A3B9F1-3BFE-42E9-BB1B-C5F1334B3B0C}" type="parTrans" cxnId="{3BD83EC1-6095-4A9B-B7CB-48513911C3FF}">
      <dgm:prSet/>
      <dgm:spPr/>
      <dgm:t>
        <a:bodyPr/>
        <a:lstStyle/>
        <a:p>
          <a:endParaRPr lang="en-US"/>
        </a:p>
      </dgm:t>
    </dgm:pt>
    <dgm:pt modelId="{52E22CBE-ADCE-4C91-8482-35BE96262B4F}" type="sibTrans" cxnId="{3BD83EC1-6095-4A9B-B7CB-48513911C3FF}">
      <dgm:prSet/>
      <dgm:spPr/>
      <dgm:t>
        <a:bodyPr/>
        <a:lstStyle/>
        <a:p>
          <a:endParaRPr lang="en-US"/>
        </a:p>
      </dgm:t>
    </dgm:pt>
    <dgm:pt modelId="{89F160A5-385F-435B-993D-624E928494AA}">
      <dgm:prSet phldrT="[Text]"/>
      <dgm:spPr/>
      <dgm:t>
        <a:bodyPr/>
        <a:lstStyle/>
        <a:p>
          <a:r>
            <a:rPr lang="en-US"/>
            <a:t>Based upon available data, are there any other adjustments we need to make to the Strategic Plan?</a:t>
          </a:r>
        </a:p>
      </dgm:t>
    </dgm:pt>
    <dgm:pt modelId="{4257D6F5-1CDE-4CE7-BA71-59923A62EB27}" type="parTrans" cxnId="{A7D09CA9-093A-4767-ACD6-6C5F2C39BA85}">
      <dgm:prSet/>
      <dgm:spPr/>
      <dgm:t>
        <a:bodyPr/>
        <a:lstStyle/>
        <a:p>
          <a:endParaRPr lang="en-US"/>
        </a:p>
      </dgm:t>
    </dgm:pt>
    <dgm:pt modelId="{6D7B85EA-B731-4C65-8788-8E583B5A7C57}" type="sibTrans" cxnId="{A7D09CA9-093A-4767-ACD6-6C5F2C39BA85}">
      <dgm:prSet/>
      <dgm:spPr/>
      <dgm:t>
        <a:bodyPr/>
        <a:lstStyle/>
        <a:p>
          <a:endParaRPr lang="en-US"/>
        </a:p>
      </dgm:t>
    </dgm:pt>
    <dgm:pt modelId="{6055D5BD-ADDF-409D-9855-625CDF7F9FE3}">
      <dgm:prSet phldrT="[Text]" phldr="1"/>
      <dgm:spPr/>
      <dgm:t>
        <a:bodyPr/>
        <a:lstStyle/>
        <a:p>
          <a:endParaRPr lang="en-US"/>
        </a:p>
      </dgm:t>
    </dgm:pt>
    <dgm:pt modelId="{70205FDF-E611-46A3-B5CF-D78CA2243205}" type="parTrans" cxnId="{67B64667-C65B-4BE9-9C5C-9EE61B449C90}">
      <dgm:prSet/>
      <dgm:spPr/>
      <dgm:t>
        <a:bodyPr/>
        <a:lstStyle/>
        <a:p>
          <a:endParaRPr lang="en-US"/>
        </a:p>
      </dgm:t>
    </dgm:pt>
    <dgm:pt modelId="{09C077F7-2D3C-4C62-9106-B324518973A1}" type="sibTrans" cxnId="{67B64667-C65B-4BE9-9C5C-9EE61B449C90}">
      <dgm:prSet/>
      <dgm:spPr/>
      <dgm:t>
        <a:bodyPr/>
        <a:lstStyle/>
        <a:p>
          <a:endParaRPr lang="en-US"/>
        </a:p>
      </dgm:t>
    </dgm:pt>
    <dgm:pt modelId="{925BBD62-4EC4-4B5A-9CF6-9F1D6D44F163}">
      <dgm:prSet phldrT="[Text]" phldr="1"/>
      <dgm:spPr/>
      <dgm:t>
        <a:bodyPr/>
        <a:lstStyle/>
        <a:p>
          <a:endParaRPr lang="en-US"/>
        </a:p>
      </dgm:t>
    </dgm:pt>
    <dgm:pt modelId="{A21FA739-16DB-460F-A034-F7AF72F2AF7C}" type="parTrans" cxnId="{F8E6A70D-3E52-4AC5-BE06-5406BE484943}">
      <dgm:prSet/>
      <dgm:spPr/>
      <dgm:t>
        <a:bodyPr/>
        <a:lstStyle/>
        <a:p>
          <a:endParaRPr lang="en-US"/>
        </a:p>
      </dgm:t>
    </dgm:pt>
    <dgm:pt modelId="{0C938BE3-73D1-4155-9C18-584814935D01}" type="sibTrans" cxnId="{F8E6A70D-3E52-4AC5-BE06-5406BE484943}">
      <dgm:prSet/>
      <dgm:spPr/>
      <dgm:t>
        <a:bodyPr/>
        <a:lstStyle/>
        <a:p>
          <a:endParaRPr lang="en-US"/>
        </a:p>
      </dgm:t>
    </dgm:pt>
    <dgm:pt modelId="{3349C0E8-6BEE-45D4-98CC-EFE56019B217}" type="pres">
      <dgm:prSet presAssocID="{1A561721-7C2C-4A79-B878-44F3018FFCAA}" presName="Name0" presStyleCnt="0">
        <dgm:presLayoutVars>
          <dgm:dir/>
          <dgm:animLvl val="lvl"/>
          <dgm:resizeHandles val="exact"/>
        </dgm:presLayoutVars>
      </dgm:prSet>
      <dgm:spPr/>
    </dgm:pt>
    <dgm:pt modelId="{51CF1083-92AF-4E0D-B1E0-0B8DF8FB61E4}" type="pres">
      <dgm:prSet presAssocID="{5FD8D9F0-5EA9-416A-BC6F-371703DCB2BB}" presName="linNode" presStyleCnt="0"/>
      <dgm:spPr/>
    </dgm:pt>
    <dgm:pt modelId="{7965C820-9C98-4906-A6FB-49503750E358}" type="pres">
      <dgm:prSet presAssocID="{5FD8D9F0-5EA9-416A-BC6F-371703DCB2B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BDE74F7-5078-407B-9EA3-2E0B74D2EC4E}" type="pres">
      <dgm:prSet presAssocID="{5FD8D9F0-5EA9-416A-BC6F-371703DCB2BB}" presName="descendantText" presStyleLbl="alignAccFollowNode1" presStyleIdx="0" presStyleCnt="2">
        <dgm:presLayoutVars>
          <dgm:bulletEnabled val="1"/>
        </dgm:presLayoutVars>
      </dgm:prSet>
      <dgm:spPr/>
    </dgm:pt>
    <dgm:pt modelId="{8F45CDAB-A328-4CEE-872C-593BFA4EF98A}" type="pres">
      <dgm:prSet presAssocID="{74C54E56-029E-4673-90E3-F18B56E5C717}" presName="sp" presStyleCnt="0"/>
      <dgm:spPr/>
    </dgm:pt>
    <dgm:pt modelId="{F594C48E-4CC6-4C33-A98C-2BD40404145A}" type="pres">
      <dgm:prSet presAssocID="{89F160A5-385F-435B-993D-624E928494AA}" presName="linNode" presStyleCnt="0"/>
      <dgm:spPr/>
    </dgm:pt>
    <dgm:pt modelId="{22F40BCD-7619-40A5-9219-FBE118602349}" type="pres">
      <dgm:prSet presAssocID="{89F160A5-385F-435B-993D-624E928494AA}" presName="parentText" presStyleLbl="node1" presStyleIdx="1" presStyleCnt="2" custScaleX="92607">
        <dgm:presLayoutVars>
          <dgm:chMax val="1"/>
          <dgm:bulletEnabled val="1"/>
        </dgm:presLayoutVars>
      </dgm:prSet>
      <dgm:spPr/>
    </dgm:pt>
    <dgm:pt modelId="{7ADAC373-5A13-4B25-A9B6-1C9418E0F1B6}" type="pres">
      <dgm:prSet presAssocID="{89F160A5-385F-435B-993D-624E928494A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8E6A70D-3E52-4AC5-BE06-5406BE484943}" srcId="{89F160A5-385F-435B-993D-624E928494AA}" destId="{925BBD62-4EC4-4B5A-9CF6-9F1D6D44F163}" srcOrd="1" destOrd="0" parTransId="{A21FA739-16DB-460F-A034-F7AF72F2AF7C}" sibTransId="{0C938BE3-73D1-4155-9C18-584814935D01}"/>
    <dgm:cxn modelId="{67B64667-C65B-4BE9-9C5C-9EE61B449C90}" srcId="{89F160A5-385F-435B-993D-624E928494AA}" destId="{6055D5BD-ADDF-409D-9855-625CDF7F9FE3}" srcOrd="0" destOrd="0" parTransId="{70205FDF-E611-46A3-B5CF-D78CA2243205}" sibTransId="{09C077F7-2D3C-4C62-9106-B324518973A1}"/>
    <dgm:cxn modelId="{1C10CB74-D2B6-4E37-9916-CD6EDB9AB9DF}" type="presOf" srcId="{6055D5BD-ADDF-409D-9855-625CDF7F9FE3}" destId="{7ADAC373-5A13-4B25-A9B6-1C9418E0F1B6}" srcOrd="0" destOrd="0" presId="urn:microsoft.com/office/officeart/2005/8/layout/vList5"/>
    <dgm:cxn modelId="{EF18AD77-0A9D-42FE-BDD0-4243F38077E3}" type="presOf" srcId="{925BBD62-4EC4-4B5A-9CF6-9F1D6D44F163}" destId="{7ADAC373-5A13-4B25-A9B6-1C9418E0F1B6}" srcOrd="0" destOrd="1" presId="urn:microsoft.com/office/officeart/2005/8/layout/vList5"/>
    <dgm:cxn modelId="{B1AD958D-312C-4C81-BF7A-57725718AB23}" srcId="{5FD8D9F0-5EA9-416A-BC6F-371703DCB2BB}" destId="{7D8DE8F9-4037-42E2-ABA2-A8CF78EDF0C0}" srcOrd="0" destOrd="0" parTransId="{C00BA478-F7EF-4ABA-92DA-E21119F821FF}" sibTransId="{C4969F15-0CB7-4674-8729-4D79E41EFDA7}"/>
    <dgm:cxn modelId="{E35A6B92-CA8B-4C17-84CB-E7925A14E83B}" type="presOf" srcId="{1A561721-7C2C-4A79-B878-44F3018FFCAA}" destId="{3349C0E8-6BEE-45D4-98CC-EFE56019B217}" srcOrd="0" destOrd="0" presId="urn:microsoft.com/office/officeart/2005/8/layout/vList5"/>
    <dgm:cxn modelId="{D66810A5-B7AA-4EB9-8B01-6BBCC3A969E4}" srcId="{1A561721-7C2C-4A79-B878-44F3018FFCAA}" destId="{5FD8D9F0-5EA9-416A-BC6F-371703DCB2BB}" srcOrd="0" destOrd="0" parTransId="{F04CC161-7796-4590-A4F7-0554A7980E00}" sibTransId="{74C54E56-029E-4673-90E3-F18B56E5C717}"/>
    <dgm:cxn modelId="{A7D09CA9-093A-4767-ACD6-6C5F2C39BA85}" srcId="{1A561721-7C2C-4A79-B878-44F3018FFCAA}" destId="{89F160A5-385F-435B-993D-624E928494AA}" srcOrd="1" destOrd="0" parTransId="{4257D6F5-1CDE-4CE7-BA71-59923A62EB27}" sibTransId="{6D7B85EA-B731-4C65-8788-8E583B5A7C57}"/>
    <dgm:cxn modelId="{3BD83EC1-6095-4A9B-B7CB-48513911C3FF}" srcId="{5FD8D9F0-5EA9-416A-BC6F-371703DCB2BB}" destId="{7B5E9A1F-117F-4191-BC8F-A7005E62DE23}" srcOrd="1" destOrd="0" parTransId="{26A3B9F1-3BFE-42E9-BB1B-C5F1334B3B0C}" sibTransId="{52E22CBE-ADCE-4C91-8482-35BE96262B4F}"/>
    <dgm:cxn modelId="{090C5BC5-ECD8-4966-97F4-DF44DFBD0966}" type="presOf" srcId="{7B5E9A1F-117F-4191-BC8F-A7005E62DE23}" destId="{DBDE74F7-5078-407B-9EA3-2E0B74D2EC4E}" srcOrd="0" destOrd="1" presId="urn:microsoft.com/office/officeart/2005/8/layout/vList5"/>
    <dgm:cxn modelId="{AE3D09E9-E75B-40C3-A500-6864AC845989}" type="presOf" srcId="{89F160A5-385F-435B-993D-624E928494AA}" destId="{22F40BCD-7619-40A5-9219-FBE118602349}" srcOrd="0" destOrd="0" presId="urn:microsoft.com/office/officeart/2005/8/layout/vList5"/>
    <dgm:cxn modelId="{68BFE0ED-4305-445E-8312-4CA9BB17FCDA}" type="presOf" srcId="{7D8DE8F9-4037-42E2-ABA2-A8CF78EDF0C0}" destId="{DBDE74F7-5078-407B-9EA3-2E0B74D2EC4E}" srcOrd="0" destOrd="0" presId="urn:microsoft.com/office/officeart/2005/8/layout/vList5"/>
    <dgm:cxn modelId="{768CE6EF-9175-47EB-9A64-EC512E263E1F}" type="presOf" srcId="{5FD8D9F0-5EA9-416A-BC6F-371703DCB2BB}" destId="{7965C820-9C98-4906-A6FB-49503750E358}" srcOrd="0" destOrd="0" presId="urn:microsoft.com/office/officeart/2005/8/layout/vList5"/>
    <dgm:cxn modelId="{8CC0D2D6-B21B-42D3-9E37-7E4C0F516A52}" type="presParOf" srcId="{3349C0E8-6BEE-45D4-98CC-EFE56019B217}" destId="{51CF1083-92AF-4E0D-B1E0-0B8DF8FB61E4}" srcOrd="0" destOrd="0" presId="urn:microsoft.com/office/officeart/2005/8/layout/vList5"/>
    <dgm:cxn modelId="{677BA229-3FBC-495E-8340-59495AA08273}" type="presParOf" srcId="{51CF1083-92AF-4E0D-B1E0-0B8DF8FB61E4}" destId="{7965C820-9C98-4906-A6FB-49503750E358}" srcOrd="0" destOrd="0" presId="urn:microsoft.com/office/officeart/2005/8/layout/vList5"/>
    <dgm:cxn modelId="{CA5844AE-FF84-410A-96FC-F10D6735DD30}" type="presParOf" srcId="{51CF1083-92AF-4E0D-B1E0-0B8DF8FB61E4}" destId="{DBDE74F7-5078-407B-9EA3-2E0B74D2EC4E}" srcOrd="1" destOrd="0" presId="urn:microsoft.com/office/officeart/2005/8/layout/vList5"/>
    <dgm:cxn modelId="{E8A461FA-D90E-4AB1-ADD0-291E6EF7829F}" type="presParOf" srcId="{3349C0E8-6BEE-45D4-98CC-EFE56019B217}" destId="{8F45CDAB-A328-4CEE-872C-593BFA4EF98A}" srcOrd="1" destOrd="0" presId="urn:microsoft.com/office/officeart/2005/8/layout/vList5"/>
    <dgm:cxn modelId="{DB09595E-E57F-4867-85BC-6B9DD33E9476}" type="presParOf" srcId="{3349C0E8-6BEE-45D4-98CC-EFE56019B217}" destId="{F594C48E-4CC6-4C33-A98C-2BD40404145A}" srcOrd="2" destOrd="0" presId="urn:microsoft.com/office/officeart/2005/8/layout/vList5"/>
    <dgm:cxn modelId="{9BA840CE-E6B6-4E35-8A2F-E79AA72C0295}" type="presParOf" srcId="{F594C48E-4CC6-4C33-A98C-2BD40404145A}" destId="{22F40BCD-7619-40A5-9219-FBE118602349}" srcOrd="0" destOrd="0" presId="urn:microsoft.com/office/officeart/2005/8/layout/vList5"/>
    <dgm:cxn modelId="{88BEC4D9-8A7E-4DCE-8A4F-7DCBFD2AC20F}" type="presParOf" srcId="{F594C48E-4CC6-4C33-A98C-2BD40404145A}" destId="{7ADAC373-5A13-4B25-A9B6-1C9418E0F1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sz="1100" b="1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sp:txBody>
      <dsp:txXfrm>
        <a:off x="6212751" y="153010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74F7-5078-407B-9EA3-2E0B74D2EC4E}">
      <dsp:nvSpPr>
        <dsp:cNvPr id="0" name=""/>
        <dsp:cNvSpPr/>
      </dsp:nvSpPr>
      <dsp:spPr>
        <a:xfrm rot="5400000">
          <a:off x="5985403" y="-2101814"/>
          <a:ext cx="1834174" cy="649646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</dsp:txBody>
      <dsp:txXfrm rot="-5400000">
        <a:off x="3654260" y="318866"/>
        <a:ext cx="6406925" cy="1655100"/>
      </dsp:txXfrm>
    </dsp:sp>
    <dsp:sp modelId="{7965C820-9C98-4906-A6FB-49503750E358}">
      <dsp:nvSpPr>
        <dsp:cNvPr id="0" name=""/>
        <dsp:cNvSpPr/>
      </dsp:nvSpPr>
      <dsp:spPr>
        <a:xfrm>
          <a:off x="0" y="57"/>
          <a:ext cx="3654259" cy="22927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progress has been made towards the priorities identified in our Strategic Plan? What evidence/data do we have?</a:t>
          </a:r>
        </a:p>
      </dsp:txBody>
      <dsp:txXfrm>
        <a:off x="111921" y="111978"/>
        <a:ext cx="3430417" cy="2068876"/>
      </dsp:txXfrm>
    </dsp:sp>
    <dsp:sp modelId="{7ADAC373-5A13-4B25-A9B6-1C9418E0F1B6}">
      <dsp:nvSpPr>
        <dsp:cNvPr id="0" name=""/>
        <dsp:cNvSpPr/>
      </dsp:nvSpPr>
      <dsp:spPr>
        <a:xfrm rot="5400000">
          <a:off x="5715244" y="305539"/>
          <a:ext cx="1834174" cy="649646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</dsp:txBody>
      <dsp:txXfrm rot="-5400000">
        <a:off x="3384101" y="2726220"/>
        <a:ext cx="6406925" cy="1655100"/>
      </dsp:txXfrm>
    </dsp:sp>
    <dsp:sp modelId="{22F40BCD-7619-40A5-9219-FBE118602349}">
      <dsp:nvSpPr>
        <dsp:cNvPr id="0" name=""/>
        <dsp:cNvSpPr/>
      </dsp:nvSpPr>
      <dsp:spPr>
        <a:xfrm>
          <a:off x="0" y="2407411"/>
          <a:ext cx="3384100" cy="22927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Based upon available data, are there any other adjustments we need to make to the Strategic Plan?</a:t>
          </a:r>
        </a:p>
      </dsp:txBody>
      <dsp:txXfrm>
        <a:off x="111921" y="2519332"/>
        <a:ext cx="3160258" cy="206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3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27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-134493"/>
            <a:ext cx="7096933" cy="3253931"/>
          </a:xfrm>
        </p:spPr>
        <p:txBody>
          <a:bodyPr/>
          <a:lstStyle/>
          <a:p>
            <a:r>
              <a:rPr lang="en-US" sz="5400" dirty="0"/>
              <a:t>45 Day Check-in and Preparing for Budget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429000"/>
            <a:ext cx="9500507" cy="806675"/>
          </a:xfrm>
        </p:spPr>
        <p:txBody>
          <a:bodyPr/>
          <a:lstStyle/>
          <a:p>
            <a:r>
              <a:rPr lang="en-US" dirty="0"/>
              <a:t>Dunbar ES GO Team Business Meeting #3</a:t>
            </a:r>
          </a:p>
          <a:p>
            <a:r>
              <a:rPr lang="en-US" dirty="0"/>
              <a:t>11-30-23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Data Discussion</a:t>
            </a:r>
          </a:p>
        </p:txBody>
      </p:sp>
    </p:spTree>
    <p:extLst>
      <p:ext uri="{BB962C8B-B14F-4D97-AF65-F5344CB8AC3E}">
        <p14:creationId xmlns:p14="http://schemas.microsoft.com/office/powerpoint/2010/main" val="127590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1573696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–Winter MAP Results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3"/>
                </a:solidFill>
              </a:rPr>
              <a:t>ELA (Kdg &amp; 1st )</a:t>
            </a:r>
            <a:endParaRPr lang="en-US" b="1" kern="120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73F96C-F16D-7C4C-5236-06FA55896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22" y="1273548"/>
            <a:ext cx="11827565" cy="544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4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1573696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–Winter MAP Results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3"/>
                </a:solidFill>
              </a:rPr>
              <a:t>ELA (2</a:t>
            </a:r>
            <a:r>
              <a:rPr lang="en-US" baseline="30000" dirty="0">
                <a:solidFill>
                  <a:schemeClr val="accent3"/>
                </a:solidFill>
              </a:rPr>
              <a:t>nd</a:t>
            </a:r>
            <a:r>
              <a:rPr lang="en-US" dirty="0">
                <a:solidFill>
                  <a:schemeClr val="accent3"/>
                </a:solidFill>
              </a:rPr>
              <a:t>-5</a:t>
            </a:r>
            <a:r>
              <a:rPr lang="en-US" baseline="30000" dirty="0">
                <a:solidFill>
                  <a:schemeClr val="accent3"/>
                </a:solidFill>
              </a:rPr>
              <a:t>th</a:t>
            </a:r>
            <a:r>
              <a:rPr lang="en-US" dirty="0">
                <a:solidFill>
                  <a:schemeClr val="accent3"/>
                </a:solidFill>
              </a:rPr>
              <a:t> )</a:t>
            </a:r>
            <a:endParaRPr lang="en-US" b="1" kern="120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27BA84-C6B7-DFFF-BD97-3C15E29DB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09" y="1237899"/>
            <a:ext cx="11936895" cy="545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16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1573696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–Winter MAP Results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3"/>
                </a:solidFill>
              </a:rPr>
              <a:t>MATH (Kdg &amp; 1st)</a:t>
            </a:r>
            <a:endParaRPr lang="en-US" b="1" kern="120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758EB6-2AC2-1478-F93B-7D0993DD8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7" y="1274635"/>
            <a:ext cx="11807688" cy="550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40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1573696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–Winter MAP Results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accent3"/>
                </a:solidFill>
              </a:rPr>
              <a:t>MATH (2</a:t>
            </a:r>
            <a:r>
              <a:rPr lang="en-US" baseline="30000" dirty="0">
                <a:solidFill>
                  <a:schemeClr val="accent3"/>
                </a:solidFill>
              </a:rPr>
              <a:t>nd</a:t>
            </a:r>
            <a:r>
              <a:rPr lang="en-US" dirty="0">
                <a:solidFill>
                  <a:schemeClr val="accent3"/>
                </a:solidFill>
              </a:rPr>
              <a:t> -5</a:t>
            </a:r>
            <a:r>
              <a:rPr lang="en-US" baseline="30000" dirty="0">
                <a:solidFill>
                  <a:schemeClr val="accent3"/>
                </a:solidFill>
              </a:rPr>
              <a:t>th</a:t>
            </a:r>
            <a:r>
              <a:rPr lang="en-US" dirty="0">
                <a:solidFill>
                  <a:schemeClr val="accent3"/>
                </a:solidFill>
              </a:rPr>
              <a:t> )</a:t>
            </a:r>
            <a:endParaRPr lang="en-US" b="1" kern="120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7B0E62-D5D2-70F9-CED1-5FB799AC1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3" y="1166537"/>
            <a:ext cx="11996529" cy="558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20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D0A8-2F2C-AF40-485C-D6C05F3E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64552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GO Team Discussion:</a:t>
            </a:r>
            <a:b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Data Protocol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85A6FB-F62F-79F4-E009-DA0A8357F84B}"/>
              </a:ext>
            </a:extLst>
          </p:cNvPr>
          <p:cNvSpPr txBox="1"/>
          <p:nvPr/>
        </p:nvSpPr>
        <p:spPr>
          <a:xfrm>
            <a:off x="832725" y="2055813"/>
            <a:ext cx="77778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do you notice?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are your wonderings?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additional questions do you have?</a:t>
            </a:r>
          </a:p>
        </p:txBody>
      </p:sp>
      <p:pic>
        <p:nvPicPr>
          <p:cNvPr id="18" name="Graphic 17" descr="Help">
            <a:extLst>
              <a:ext uri="{FF2B5EF4-FFF2-40B4-BE49-F238E27FC236}">
                <a16:creationId xmlns:a16="http://schemas.microsoft.com/office/drawing/2014/main" id="{5B457E29-B861-6ECC-8A79-005C8E083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B97A2-21DB-29BD-BDA2-E4CE7A19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7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F8-EFB6-04EF-A70B-D6D80822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2085"/>
            <a:ext cx="5387432" cy="812483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Our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Strategic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Plan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3CAB1A-E048-8F02-FBCF-9984FC71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15D687-9258-AA6F-8E41-47A2F7AD4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564" y="58537"/>
            <a:ext cx="9789479" cy="666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9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26;p18">
            <a:extLst>
              <a:ext uri="{FF2B5EF4-FFF2-40B4-BE49-F238E27FC236}">
                <a16:creationId xmlns:a16="http://schemas.microsoft.com/office/drawing/2014/main" id="{0673E149-C7B9-B339-3C37-DBE1579A793F}"/>
              </a:ext>
            </a:extLst>
          </p:cNvPr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 TEAM DISCUSSION: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9B6C90-494B-CAAF-0C78-A502AFF0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87832"/>
            <a:ext cx="3623417" cy="12317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Activity &amp; Discussion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E426777-FE39-11B0-17A3-D757CD2D1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766402"/>
              </p:ext>
            </p:extLst>
          </p:nvPr>
        </p:nvGraphicFramePr>
        <p:xfrm>
          <a:off x="984448" y="1623700"/>
          <a:ext cx="10150722" cy="4700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668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Updates to the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Strategic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i="1"/>
              <a:t>Enter all changes/updates to your plan – be sure to include accountability measures, as appropriate.</a:t>
            </a:r>
          </a:p>
        </p:txBody>
      </p:sp>
    </p:spTree>
    <p:extLst>
      <p:ext uri="{BB962C8B-B14F-4D97-AF65-F5344CB8AC3E}">
        <p14:creationId xmlns:p14="http://schemas.microsoft.com/office/powerpoint/2010/main" val="36218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Continuous Improvement Plan</a:t>
            </a:r>
          </a:p>
          <a:p>
            <a:r>
              <a:rPr lang="en-US" dirty="0"/>
              <a:t>	45 Day Check-in</a:t>
            </a:r>
          </a:p>
          <a:p>
            <a:r>
              <a:rPr lang="en-US" dirty="0"/>
              <a:t>Fall to Winter MAP Data Discussion</a:t>
            </a:r>
          </a:p>
          <a:p>
            <a:r>
              <a:rPr lang="en-US" dirty="0"/>
              <a:t>Review of Strategic Plan and priorities progress</a:t>
            </a:r>
          </a:p>
          <a:p>
            <a:r>
              <a:rPr lang="en-US" dirty="0"/>
              <a:t>	</a:t>
            </a:r>
            <a:r>
              <a:rPr lang="en-US" sz="2800" i="1" dirty="0"/>
              <a:t> </a:t>
            </a:r>
            <a:r>
              <a:rPr lang="en-US" sz="2400" i="1" dirty="0"/>
              <a:t>Strategic Plan Updates</a:t>
            </a:r>
          </a:p>
          <a:p>
            <a:r>
              <a:rPr lang="en-US" dirty="0"/>
              <a:t>Preparing for the Budget Development</a:t>
            </a:r>
          </a:p>
          <a:p>
            <a:r>
              <a:rPr lang="en-US" dirty="0"/>
              <a:t>	</a:t>
            </a:r>
            <a:r>
              <a:rPr lang="en-US" sz="2400" i="1" dirty="0"/>
              <a:t>Rank Strategic Priorities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 Updated Strategic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updated Strategic Plan.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1191194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" y="2235200"/>
            <a:ext cx="7232904" cy="2387600"/>
          </a:xfrm>
        </p:spPr>
        <p:txBody>
          <a:bodyPr anchor="ctr"/>
          <a:lstStyle/>
          <a:p>
            <a:r>
              <a:rPr lang="en-US" dirty="0"/>
              <a:t>Preparing for</a:t>
            </a:r>
            <a:br>
              <a:rPr lang="en-US" dirty="0"/>
            </a:br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74226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A97C8F-6255-CEE2-7FC8-74823B4FD90E}"/>
              </a:ext>
            </a:extLst>
          </p:cNvPr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172DC-CB6E-9DB3-7722-07605C16EB74}"/>
              </a:ext>
            </a:extLst>
          </p:cNvPr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Strategic Plan Priority Ranking</a:t>
            </a:r>
          </a:p>
          <a:p>
            <a:endParaRPr lang="en-US" sz="4400" b="1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preparation for the 2024-2025 Budget Development (January–March 2024), the GO Team needs to rank its Strategic Plan Priorities. Use the next slide to capture the priority ranking.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7214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2"/>
                </a:solidFill>
              </a:rPr>
              <a:t>Strategic Plan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Priority Ranking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C8B02-3910-1291-098C-2B2D7DFD639C}"/>
              </a:ext>
            </a:extLst>
          </p:cNvPr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the school’s priorities from Higher to Lower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2E0AB-8808-4E3B-A7F0-F54619698A17}"/>
              </a:ext>
            </a:extLst>
          </p:cNvPr>
          <p:cNvSpPr txBox="1"/>
          <p:nvPr/>
        </p:nvSpPr>
        <p:spPr>
          <a:xfrm>
            <a:off x="1003213" y="2536175"/>
            <a:ext cx="699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A78CE96-E5BA-EF3A-7B27-C48C2EC93A32}"/>
              </a:ext>
            </a:extLst>
          </p:cNvPr>
          <p:cNvSpPr/>
          <p:nvPr/>
        </p:nvSpPr>
        <p:spPr>
          <a:xfrm>
            <a:off x="392649" y="2587752"/>
            <a:ext cx="502920" cy="3538728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BC8D2-E0D2-48A1-071D-45B80C433627}"/>
              </a:ext>
            </a:extLst>
          </p:cNvPr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Higher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AA40D-00A5-285B-67A0-5260578C2903}"/>
              </a:ext>
            </a:extLst>
          </p:cNvPr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Lower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C6B2D5-E9E4-0DAF-5ED0-4C009C8EE0A7}"/>
              </a:ext>
            </a:extLst>
          </p:cNvPr>
          <p:cNvSpPr txBox="1"/>
          <p:nvPr/>
        </p:nvSpPr>
        <p:spPr>
          <a:xfrm>
            <a:off x="1028186" y="3259818"/>
            <a:ext cx="699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E903D2-4720-6E77-A410-7B0794F52D69}"/>
              </a:ext>
            </a:extLst>
          </p:cNvPr>
          <p:cNvSpPr txBox="1"/>
          <p:nvPr/>
        </p:nvSpPr>
        <p:spPr>
          <a:xfrm>
            <a:off x="1028187" y="3999527"/>
            <a:ext cx="699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69D24B-A145-7722-8497-02669CA6259C}"/>
              </a:ext>
            </a:extLst>
          </p:cNvPr>
          <p:cNvSpPr txBox="1"/>
          <p:nvPr/>
        </p:nvSpPr>
        <p:spPr>
          <a:xfrm>
            <a:off x="1028186" y="4824197"/>
            <a:ext cx="699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66F763-8949-5612-C634-2969C83E57A6}"/>
              </a:ext>
            </a:extLst>
          </p:cNvPr>
          <p:cNvSpPr txBox="1"/>
          <p:nvPr/>
        </p:nvSpPr>
        <p:spPr>
          <a:xfrm>
            <a:off x="1028188" y="5677510"/>
            <a:ext cx="699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E905265-104C-7DA7-FE30-650DEFE91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186" y="2540909"/>
            <a:ext cx="6124129" cy="366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34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</a:t>
            </a:r>
            <a:br>
              <a:rPr lang="en-US" dirty="0"/>
            </a:br>
            <a:r>
              <a:rPr lang="en-US" dirty="0"/>
              <a:t>Strategic Plan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ranked Strategic Plan Priorities.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2741100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5B281EC0-02EA-9AD2-DC9E-AD3BD9692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64" y="444281"/>
            <a:ext cx="7261525" cy="1176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accent2"/>
                </a:solidFill>
              </a:rPr>
              <a:t>Where we’re going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5DF341F-E3B8-7BDA-DFF8-2F93D088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865" y="1961198"/>
            <a:ext cx="6318776" cy="225418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At our next meeting we will begin the discussion of the 2024-2025 budget.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Let me or the Chair know of any additional information you need for our future discussion.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1CAA-F32D-4F48-0E12-F8055A933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3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1100" y="6356350"/>
            <a:ext cx="850900" cy="365125"/>
          </a:xfrm>
        </p:spPr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26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5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732821D-9599-E206-CA1E-80C42A9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91" y="199336"/>
            <a:ext cx="6296675" cy="1325563"/>
          </a:xfrm>
        </p:spPr>
        <p:txBody>
          <a:bodyPr anchor="ctr"/>
          <a:lstStyle/>
          <a:p>
            <a:r>
              <a:rPr lang="en-US">
                <a:solidFill>
                  <a:schemeClr val="tx2"/>
                </a:solidFill>
              </a:rPr>
              <a:t>Timeline for GO Teams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 descr="timeline SmartArt graphic&#10;">
            <a:extLst>
              <a:ext uri="{FF2B5EF4-FFF2-40B4-BE49-F238E27FC236}">
                <a16:creationId xmlns:a16="http://schemas.microsoft.com/office/drawing/2014/main" id="{4D5057DE-B08A-4CBD-EFA9-97ED56F8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69170"/>
              </p:ext>
            </p:extLst>
          </p:nvPr>
        </p:nvGraphicFramePr>
        <p:xfrm>
          <a:off x="998220" y="1823538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C57183D2-B974-300F-49E2-1E182B0A7D75}"/>
              </a:ext>
            </a:extLst>
          </p:cNvPr>
          <p:cNvSpPr/>
          <p:nvPr/>
        </p:nvSpPr>
        <p:spPr>
          <a:xfrm>
            <a:off x="9877513" y="1072760"/>
            <a:ext cx="731378" cy="1213503"/>
          </a:xfrm>
          <a:prstGeom prst="downArrow">
            <a:avLst/>
          </a:prstGeom>
          <a:solidFill>
            <a:schemeClr val="accent6"/>
          </a:solidFill>
          <a:ln w="12700" cap="flat" cmpd="sng" algn="ctr">
            <a:solidFill>
              <a:srgbClr val="A92A9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7F61D8-E6F9-D5FD-C25B-77693CE26F4E}"/>
              </a:ext>
            </a:extLst>
          </p:cNvPr>
          <p:cNvSpPr txBox="1"/>
          <p:nvPr/>
        </p:nvSpPr>
        <p:spPr>
          <a:xfrm>
            <a:off x="9409887" y="677451"/>
            <a:ext cx="166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venir Next LT Pro"/>
              </a:rPr>
              <a:t>You are </a:t>
            </a:r>
            <a:r>
              <a:rPr lang="en-US" b="1" dirty="0">
                <a:solidFill>
                  <a:schemeClr val="accent6"/>
                </a:solidFill>
                <a:latin typeface="Avenir Next LT Pro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Continuous Improvement Plan</a:t>
            </a:r>
          </a:p>
        </p:txBody>
      </p:sp>
    </p:spTree>
    <p:extLst>
      <p:ext uri="{BB962C8B-B14F-4D97-AF65-F5344CB8AC3E}">
        <p14:creationId xmlns:p14="http://schemas.microsoft.com/office/powerpoint/2010/main" val="196152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0" y="76442"/>
            <a:ext cx="9779183" cy="814451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Quarterly CIP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386585"/>
            <a:ext cx="9779183" cy="37030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Questions to Consider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Based on our year long CIP plan, what are the actions that the school has already completed?​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What data supports the completion of an action step and success criteria (both implementation and student achievement)?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87AA7-37DD-6AF8-8076-B2578368A7B5}"/>
              </a:ext>
            </a:extLst>
          </p:cNvPr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As part of the Continuous Improvement process, all APS schools are completing a quarterly check-in for the Continuous Improvement Plans.  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F5AA4-10C2-CFD8-BD41-14C29972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B9788D-0CC3-950E-FEBC-5B3CE0085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903" y="122877"/>
            <a:ext cx="9740194" cy="661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2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F5AA4-10C2-CFD8-BD41-14C29972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BAC2EF-2741-5C40-BB52-619AA3D8D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88" y="1366216"/>
            <a:ext cx="1180147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84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F5AA4-10C2-CFD8-BD41-14C29972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D5245D-EBDE-EB67-3AA7-375FAE97B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78" y="115470"/>
            <a:ext cx="9645790" cy="662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01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F5AA4-10C2-CFD8-BD41-14C29972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A485B2-621B-164F-74D4-42FD7FAE7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" y="219075"/>
            <a:ext cx="11839575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9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  <UserInfo>
        <DisplayName>Barnett, Carolyn</DisplayName>
        <AccountId>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7" ma:contentTypeDescription="Create a new document." ma:contentTypeScope="" ma:versionID="3e2294909db46d904757942a84e001dc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ee00007a08aafb63022019d11c7f01ec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5BAB77-79E1-4739-AA51-10C9079186D6}">
  <ds:schemaRefs>
    <ds:schemaRef ds:uri="d37e30bb-5f32-4411-a640-0b4044b692bf"/>
    <ds:schemaRef ds:uri="ffb952a0-74d9-4848-89d6-000c4b1b707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29DEE6-6B7F-45F4-9764-A0ED19E26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490</TotalTime>
  <Words>631</Words>
  <Application>Microsoft Office PowerPoint</Application>
  <PresentationFormat>Widescreen</PresentationFormat>
  <Paragraphs>106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Avenir Next LT Pro</vt:lpstr>
      <vt:lpstr>Calibri</vt:lpstr>
      <vt:lpstr>Tenorite</vt:lpstr>
      <vt:lpstr>Office Theme</vt:lpstr>
      <vt:lpstr>45 Day Check-in and Preparing for Budget Development</vt:lpstr>
      <vt:lpstr>Agenda</vt:lpstr>
      <vt:lpstr>Timeline for GO Teams</vt:lpstr>
      <vt:lpstr>Continuous Improvement Plan</vt:lpstr>
      <vt:lpstr>Quarterly CIP Check-in</vt:lpstr>
      <vt:lpstr>PowerPoint Presentation</vt:lpstr>
      <vt:lpstr>PowerPoint Presentation</vt:lpstr>
      <vt:lpstr>PowerPoint Presentation</vt:lpstr>
      <vt:lpstr>PowerPoint Presentation</vt:lpstr>
      <vt:lpstr>Data Discussion</vt:lpstr>
      <vt:lpstr>PowerPoint Presentation</vt:lpstr>
      <vt:lpstr>PowerPoint Presentation</vt:lpstr>
      <vt:lpstr>PowerPoint Presentation</vt:lpstr>
      <vt:lpstr>PowerPoint Presentation</vt:lpstr>
      <vt:lpstr>GO Team Discussion: Data Protocol</vt:lpstr>
      <vt:lpstr>Strategic Plan Progress</vt:lpstr>
      <vt:lpstr>Our  Strategic  Plan</vt:lpstr>
      <vt:lpstr>Activity &amp; Discussion</vt:lpstr>
      <vt:lpstr>PowerPoint Presentation</vt:lpstr>
      <vt:lpstr>Action on the Updated Strategic Plan</vt:lpstr>
      <vt:lpstr>Preparing for Budget Development</vt:lpstr>
      <vt:lpstr>PowerPoint Presentation</vt:lpstr>
      <vt:lpstr>PowerPoint Presentation</vt:lpstr>
      <vt:lpstr>Action on the Strategic Plan Priorities</vt:lpstr>
      <vt:lpstr>Where we’re going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Jackson, Marcie</cp:lastModifiedBy>
  <cp:revision>10</cp:revision>
  <dcterms:created xsi:type="dcterms:W3CDTF">2022-10-04T15:06:30Z</dcterms:created>
  <dcterms:modified xsi:type="dcterms:W3CDTF">2024-01-05T15:09:50Z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